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3" r:id="rId3"/>
    <p:sldId id="258" r:id="rId4"/>
    <p:sldId id="259" r:id="rId5"/>
    <p:sldId id="260" r:id="rId6"/>
    <p:sldId id="261" r:id="rId7"/>
    <p:sldId id="262" r:id="rId8"/>
    <p:sldId id="25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CC00FF"/>
    <a:srgbClr val="CCCC00"/>
    <a:srgbClr val="008080"/>
    <a:srgbClr val="009999"/>
    <a:srgbClr val="00CC99"/>
  </p:clrMru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69" autoAdjust="0"/>
  </p:normalViewPr>
  <p:slideViewPr>
    <p:cSldViewPr>
      <p:cViewPr varScale="1">
        <p:scale>
          <a:sx n="87" d="100"/>
          <a:sy n="87" d="100"/>
        </p:scale>
        <p:origin x="-14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g-fotki.yandex.ru/get/3304/elenlipina.9/0_200cc_7438541c_X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2;&#1091;&#1079;&#1099;&#1082;&#1072;%20&#1054;&#1083;&#1080;\&#1057;&#1091;&#1084;,%20&#1052;&#1086;&#1094;&#1072;&#1088;&#1090;\%5bemusic.md%5d_&#1042;.&#1040;._&#1052;&#1086;&#1094;&#1072;&#1088;&#1090;_-_&#1084;&#1077;&#1083;&#1086;&#1076;&#1080;&#1103;_17.mp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g-fotki.yandex.ru/get/3304/elenlipina.9/0_200cc_7438541c_XL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 и з и к а 10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547" r="3031" b="4353"/>
          <a:stretch>
            <a:fillRect/>
          </a:stretch>
        </p:blipFill>
        <p:spPr bwMode="auto">
          <a:xfrm>
            <a:off x="5090394" y="1772816"/>
            <a:ext cx="4053605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TextBox 1"/>
          <p:cNvSpPr txBox="1"/>
          <p:nvPr/>
        </p:nvSpPr>
        <p:spPr>
          <a:xfrm>
            <a:off x="683568" y="404664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i="1" dirty="0" smtClean="0">
                <a:ln w="57150">
                  <a:solidFill>
                    <a:srgbClr val="0070C0"/>
                  </a:solidFill>
                </a:ln>
                <a:solidFill>
                  <a:srgbClr val="00B0F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 уроку: Тертя. Сила тертя</a:t>
            </a:r>
          </a:p>
          <a:p>
            <a:pPr algn="ctr"/>
            <a:endParaRPr lang="ru-RU" sz="3600" b="1" i="1" dirty="0">
              <a:ln w="57150">
                <a:solidFill>
                  <a:srgbClr val="0070C0"/>
                </a:solidFill>
              </a:ln>
              <a:solidFill>
                <a:srgbClr val="00B0F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025634"/>
            <a:ext cx="6156176" cy="546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FF0000"/>
                </a:solidFill>
              </a:rPr>
              <a:t>Мета уроку: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uk-UA" b="1" i="1" dirty="0" smtClean="0">
                <a:solidFill>
                  <a:srgbClr val="00B0F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Навчальна: </a:t>
            </a:r>
            <a:r>
              <a:rPr lang="uk-UA" sz="1600" b="1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вивчити види сили тертя, визначити природу і напрямок сил тертя, з’ясувати від чого залежить (не залежить) ця сила, які існують засоби її збільшення і зменшення. З’ясувати корисні і шкідливі прояви сил тертя.</a:t>
            </a:r>
            <a:endParaRPr lang="ru-RU" sz="1600" b="1" dirty="0" smtClean="0"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  <a:p>
            <a:pPr lvl="0">
              <a:lnSpc>
                <a:spcPct val="150000"/>
              </a:lnSpc>
            </a:pPr>
            <a:r>
              <a:rPr lang="uk-UA" sz="2000" b="1" i="1" dirty="0" smtClean="0">
                <a:solidFill>
                  <a:srgbClr val="00B0F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Розвивальна:</a:t>
            </a:r>
            <a:r>
              <a:rPr lang="uk-UA" sz="2000" b="1" dirty="0" smtClean="0">
                <a:solidFill>
                  <a:srgbClr val="00B0F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uk-UA" sz="1600" b="1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відпрацювати навички роботи з фізичними приладами, розвивати інтелектуальні та творчі здібності, мислення, пам’ять, робити висновки, виділяти головне;</a:t>
            </a:r>
            <a:endParaRPr lang="ru-RU" sz="1600" b="1" dirty="0" smtClean="0"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  <a:p>
            <a:pPr lvl="0">
              <a:lnSpc>
                <a:spcPct val="150000"/>
              </a:lnSpc>
            </a:pPr>
            <a:r>
              <a:rPr lang="uk-UA" sz="2000" b="1" i="1" dirty="0" smtClean="0">
                <a:solidFill>
                  <a:srgbClr val="00B0F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Виховна:</a:t>
            </a:r>
            <a:r>
              <a:rPr lang="uk-UA" sz="2000" b="1" dirty="0" smtClean="0">
                <a:solidFill>
                  <a:srgbClr val="00B0F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uk-UA" sz="1600" b="1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створити умови для розвитку пізнавального інтересу; виховувати такі якості, як самостійність, сила волі, почуття колективізму, вислуховувати товаришів, поважати думку інших. </a:t>
            </a:r>
            <a:endParaRPr lang="ru-RU" sz="1600" b="1" dirty="0" smtClean="0"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  <a:p>
            <a:endParaRPr lang="ru-RU" sz="16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а 3 из 150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divot"/>
            <a:extrusionClr>
              <a:srgbClr val="000000"/>
            </a:extrusionClr>
          </a:sp3d>
        </p:spPr>
      </p:pic>
      <p:pic>
        <p:nvPicPr>
          <p:cNvPr id="3" name="Рисунок 2" descr="Thunder_Stone.jpg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0" y="0"/>
            <a:ext cx="914454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riblet"/>
            <a:extrusionClr>
              <a:srgbClr val="000000"/>
            </a:extrusionClr>
          </a:sp3d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irplanes1d_w_278174634_std.jpg"/>
          <p:cNvPicPr>
            <a:picLocks noChangeAspect="1"/>
          </p:cNvPicPr>
          <p:nvPr/>
        </p:nvPicPr>
        <p:blipFill>
          <a:blip r:embed="rId2" cstate="print">
            <a:lum bright="10000" contrast="10000"/>
          </a:blip>
          <a:srcRect l="4683" r="887" b="15913"/>
          <a:stretch>
            <a:fillRect/>
          </a:stretch>
        </p:blipFill>
        <p:spPr bwMode="auto">
          <a:xfrm>
            <a:off x="179512" y="188640"/>
            <a:ext cx="3854276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2278875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137459" y="4221088"/>
            <a:ext cx="3827030" cy="24902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angel_03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rcRect/>
          <a:stretch>
            <a:fillRect/>
          </a:stretch>
        </p:blipFill>
        <p:spPr bwMode="auto">
          <a:xfrm>
            <a:off x="5436096" y="188640"/>
            <a:ext cx="3554900" cy="2309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 descr="111.jpg"/>
          <p:cNvPicPr>
            <a:picLocks noChangeAspect="1"/>
          </p:cNvPicPr>
          <p:nvPr/>
        </p:nvPicPr>
        <p:blipFill>
          <a:blip r:embed="rId5" cstate="print">
            <a:lum bright="10000" contrast="10000"/>
          </a:blip>
          <a:srcRect/>
          <a:stretch>
            <a:fillRect/>
          </a:stretch>
        </p:blipFill>
        <p:spPr bwMode="auto">
          <a:xfrm>
            <a:off x="179512" y="4149080"/>
            <a:ext cx="3960440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lrg_gymnastics1.jpg"/>
          <p:cNvPicPr>
            <a:picLocks noChangeAspect="1"/>
          </p:cNvPicPr>
          <p:nvPr/>
        </p:nvPicPr>
        <p:blipFill>
          <a:blip r:embed="rId6" cstate="print">
            <a:lum bright="10000" contrast="20000"/>
          </a:blip>
          <a:srcRect/>
          <a:stretch>
            <a:fillRect/>
          </a:stretch>
        </p:blipFill>
        <p:spPr bwMode="auto">
          <a:xfrm>
            <a:off x="2987824" y="2204864"/>
            <a:ext cx="3593942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орская-звезда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179512" y="188640"/>
            <a:ext cx="4619625" cy="32480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CZ2325.pn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755576" y="4077072"/>
            <a:ext cx="2275983" cy="2016224"/>
          </a:xfrm>
          <a:prstGeom prst="rect">
            <a:avLst/>
          </a:prstGeom>
        </p:spPr>
      </p:pic>
      <p:pic>
        <p:nvPicPr>
          <p:cNvPr id="2" name="Рисунок 1" descr="27595_2010120927.jpg"/>
          <p:cNvPicPr>
            <a:picLocks noChangeAspect="1"/>
          </p:cNvPicPr>
          <p:nvPr/>
        </p:nvPicPr>
        <p:blipFill>
          <a:blip r:embed="rId4" cstate="print">
            <a:lum bright="10000" contrast="20000"/>
          </a:blip>
          <a:stretch>
            <a:fillRect/>
          </a:stretch>
        </p:blipFill>
        <p:spPr>
          <a:xfrm>
            <a:off x="4043319" y="2636912"/>
            <a:ext cx="5100681" cy="3954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0012_image016.jp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683568" y="888110"/>
            <a:ext cx="8075916" cy="52771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glow rad="228600">
              <a:schemeClr val="accent2">
                <a:lumMod val="50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a34fe3de15400d82c06068fd6cd7f60.jpeg"/>
          <p:cNvPicPr>
            <a:picLocks noChangeAspect="1"/>
          </p:cNvPicPr>
          <p:nvPr/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179512" y="0"/>
            <a:ext cx="6444208" cy="42036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 descr="17019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5868144" y="1772816"/>
            <a:ext cx="3275856" cy="49526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m_49_3210s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rcRect r="709"/>
          <a:stretch>
            <a:fillRect/>
          </a:stretch>
        </p:blipFill>
        <p:spPr>
          <a:xfrm>
            <a:off x="251520" y="0"/>
            <a:ext cx="2880320" cy="411474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1979712" y="2177480"/>
            <a:ext cx="6624736" cy="468052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4690" y="188640"/>
            <a:ext cx="6341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Comic Sans MS" pitchFamily="66" charset="0"/>
              </a:rPr>
              <a:t>Закріплення нового матеріалу</a:t>
            </a:r>
            <a:endParaRPr lang="ru-RU" sz="3200" b="1" dirty="0">
              <a:ln>
                <a:solidFill>
                  <a:srgbClr val="0070C0"/>
                </a:solidFill>
              </a:ln>
              <a:solidFill>
                <a:srgbClr val="00B0F0"/>
              </a:solidFill>
              <a:effectLst>
                <a:glow rad="228600">
                  <a:srgbClr val="FFFF00">
                    <a:alpha val="40000"/>
                  </a:srgbClr>
                </a:glo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80728"/>
            <a:ext cx="5702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Comic Sans MS" pitchFamily="66" charset="0"/>
              </a:rPr>
              <a:t>1) Який вчений вперше досліджував силу тертя?  </a:t>
            </a:r>
          </a:p>
          <a:p>
            <a:endParaRPr lang="ru-RU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556792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Comic Sans MS" pitchFamily="66" charset="0"/>
              </a:rPr>
              <a:t>2) Сила, яка виникає під час взаємодії між твердими тілами в місцях їх дотику і перешкоджає їх відносному переміщенню називається…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348880"/>
            <a:ext cx="46714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Comic Sans MS" pitchFamily="66" charset="0"/>
              </a:rPr>
              <a:t>3) Які причини виникнення сили тертя? </a:t>
            </a:r>
            <a:endParaRPr lang="ru-RU" dirty="0" smtClean="0">
              <a:latin typeface="Comic Sans MS" pitchFamily="66" charset="0"/>
            </a:endParaRPr>
          </a:p>
          <a:p>
            <a:endParaRPr lang="ru-RU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429000"/>
            <a:ext cx="5710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Comic Sans MS" pitchFamily="66" charset="0"/>
              </a:rPr>
              <a:t>4) За якою формулою обчислюється сила тертя?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077072"/>
            <a:ext cx="3610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Comic Sans MS" pitchFamily="66" charset="0"/>
              </a:rPr>
              <a:t>5) Які види сил тертя існують?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013176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6) </a:t>
            </a:r>
            <a:r>
              <a:rPr lang="ru-RU" dirty="0" err="1" smtClean="0">
                <a:latin typeface="Comic Sans MS" pitchFamily="66" charset="0"/>
              </a:rPr>
              <a:t>Розташуйте</a:t>
            </a:r>
            <a:r>
              <a:rPr lang="ru-RU" dirty="0" smtClean="0">
                <a:latin typeface="Comic Sans MS" pitchFamily="66" charset="0"/>
              </a:rPr>
              <a:t> в порядку </a:t>
            </a:r>
            <a:r>
              <a:rPr lang="ru-RU" dirty="0" err="1" smtClean="0">
                <a:latin typeface="Comic Sans MS" pitchFamily="66" charset="0"/>
              </a:rPr>
              <a:t>зростання</a:t>
            </a:r>
            <a:r>
              <a:rPr lang="ru-RU" dirty="0" smtClean="0">
                <a:latin typeface="Comic Sans MS" pitchFamily="66" charset="0"/>
              </a:rPr>
              <a:t> : </a:t>
            </a:r>
            <a:r>
              <a:rPr lang="ru-RU" dirty="0" err="1" smtClean="0">
                <a:latin typeface="Comic Sans MS" pitchFamily="66" charset="0"/>
              </a:rPr>
              <a:t>тертя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кочен</a:t>
            </a:r>
            <a:r>
              <a:rPr lang="uk-UA" dirty="0" smtClean="0">
                <a:latin typeface="Comic Sans MS" pitchFamily="66" charset="0"/>
              </a:rPr>
              <a:t>н</a:t>
            </a:r>
            <a:r>
              <a:rPr lang="ru-RU" dirty="0" smtClean="0">
                <a:latin typeface="Comic Sans MS" pitchFamily="66" charset="0"/>
              </a:rPr>
              <a:t>я, </a:t>
            </a:r>
            <a:r>
              <a:rPr lang="ru-RU" dirty="0" err="1" smtClean="0">
                <a:latin typeface="Comic Sans MS" pitchFamily="66" charset="0"/>
              </a:rPr>
              <a:t>тертя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спокою</a:t>
            </a:r>
            <a:r>
              <a:rPr lang="ru-RU" dirty="0" smtClean="0">
                <a:latin typeface="Comic Sans MS" pitchFamily="66" charset="0"/>
              </a:rPr>
              <a:t>, </a:t>
            </a:r>
            <a:r>
              <a:rPr lang="ru-RU" dirty="0" err="1" smtClean="0">
                <a:latin typeface="Comic Sans MS" pitchFamily="66" charset="0"/>
              </a:rPr>
              <a:t>тертя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ковзання</a:t>
            </a:r>
            <a:r>
              <a:rPr lang="ru-RU" dirty="0" smtClean="0">
                <a:latin typeface="Comic Sans MS" pitchFamily="66" charset="0"/>
              </a:rPr>
              <a:t>.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5661248"/>
            <a:ext cx="4921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i="1" dirty="0" smtClean="0">
                <a:solidFill>
                  <a:srgbClr val="FF0000"/>
                </a:solidFill>
                <a:latin typeface="Comic Sans MS" pitchFamily="66" charset="0"/>
              </a:rPr>
              <a:t>Тертя кочення, тертя ковзання, тертя спокою.</a:t>
            </a:r>
            <a:endParaRPr lang="ru-RU" sz="16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8144" y="980728"/>
            <a:ext cx="20409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i="1" dirty="0" smtClean="0">
                <a:solidFill>
                  <a:srgbClr val="FF0000"/>
                </a:solidFill>
                <a:latin typeface="Comic Sans MS" pitchFamily="66" charset="0"/>
              </a:rPr>
              <a:t>Леонардо </a:t>
            </a:r>
            <a:r>
              <a:rPr lang="uk-UA" sz="1600" b="1" i="1" dirty="0" err="1" smtClean="0">
                <a:solidFill>
                  <a:srgbClr val="FF0000"/>
                </a:solidFill>
                <a:latin typeface="Comic Sans MS" pitchFamily="66" charset="0"/>
              </a:rPr>
              <a:t>да</a:t>
            </a:r>
            <a:r>
              <a:rPr lang="uk-UA" sz="1600" b="1" i="1" dirty="0" smtClean="0">
                <a:solidFill>
                  <a:srgbClr val="FF0000"/>
                </a:solidFill>
                <a:latin typeface="Comic Sans MS" pitchFamily="66" charset="0"/>
              </a:rPr>
              <a:t> Вінчі</a:t>
            </a:r>
            <a:endParaRPr lang="ru-RU" sz="16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6296" y="1844824"/>
            <a:ext cx="1473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i="1" dirty="0" smtClean="0">
                <a:solidFill>
                  <a:srgbClr val="FF0000"/>
                </a:solidFill>
                <a:latin typeface="Comic Sans MS" pitchFamily="66" charset="0"/>
              </a:rPr>
              <a:t>силою тертя</a:t>
            </a:r>
            <a:endParaRPr lang="ru-RU" sz="16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9993" y="2204864"/>
            <a:ext cx="46440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600" b="1" i="1" dirty="0" smtClean="0">
                <a:ln/>
                <a:solidFill>
                  <a:srgbClr val="FF0000"/>
                </a:solidFill>
                <a:latin typeface="Comic Sans MS" pitchFamily="66" charset="0"/>
              </a:rPr>
              <a:t>1.) шорсткість поверхонь;</a:t>
            </a:r>
          </a:p>
          <a:p>
            <a:pPr>
              <a:lnSpc>
                <a:spcPct val="150000"/>
              </a:lnSpc>
            </a:pPr>
            <a:r>
              <a:rPr lang="uk-UA" sz="1600" b="1" i="1" dirty="0" smtClean="0">
                <a:ln/>
                <a:solidFill>
                  <a:srgbClr val="FF0000"/>
                </a:solidFill>
                <a:latin typeface="Comic Sans MS" pitchFamily="66" charset="0"/>
              </a:rPr>
              <a:t>2.) взаємне притягання молекул стичних поверхонь.</a:t>
            </a:r>
            <a:endParaRPr lang="ru-RU" sz="1600" b="1" i="1" dirty="0" smtClean="0">
              <a:ln/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52120" y="3356992"/>
            <a:ext cx="14643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lang="uk-UA" sz="2400" b="1" i="1" baseline="-30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</a:t>
            </a:r>
            <a: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μN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07904" y="4077072"/>
            <a:ext cx="46281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i="1" dirty="0" smtClean="0">
                <a:solidFill>
                  <a:srgbClr val="FF0000"/>
                </a:solidFill>
                <a:latin typeface="Comic Sans MS" pitchFamily="66" charset="0"/>
              </a:rPr>
              <a:t>Сили тертя кочення, тертя ковзання, тертя </a:t>
            </a:r>
          </a:p>
          <a:p>
            <a:r>
              <a:rPr lang="uk-UA" sz="1600" b="1" i="1" dirty="0" smtClean="0">
                <a:solidFill>
                  <a:srgbClr val="FF0000"/>
                </a:solidFill>
                <a:latin typeface="Comic Sans MS" pitchFamily="66" charset="0"/>
              </a:rPr>
              <a:t>спокою.</a:t>
            </a:r>
            <a:endParaRPr lang="ru-RU" sz="16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692696"/>
            <a:ext cx="914400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all" normalizeH="0" baseline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Анкета</a:t>
            </a:r>
            <a:endParaRPr kumimoji="0" lang="ru-RU" sz="2800" b="1" i="0" u="none" strike="noStrike" cap="all" normalizeH="0" baseline="0" dirty="0" smtClean="0">
              <a:ln w="9000" cmpd="sng">
                <a:solidFill>
                  <a:srgbClr val="7030A0"/>
                </a:solidFill>
                <a:prstDash val="solid"/>
              </a:ln>
              <a:solidFill>
                <a:srgbClr val="CC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прийшов на урок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…..(веселим, похмурим, засмученим, з гарним настроєм)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Яким було спілкування на уроці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?......( цікавим , пізнавальним, ігровим, незвичайним, нудним, не цікавим, доброзичливим)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Сьогодні на уроці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:….( я багато чому навчився, мені було легко, було важко)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Заняття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мені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допомогло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: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…(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виявити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свої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найкращі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якості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,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одержати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знання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звернутися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до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літератури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, не допомогло)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Які завдання вам сподобалися найбільше?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(……………………………………………………)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Своєю роботою на уроці я: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….(задоволений, не зовсім задоволений, зовсім незадоволений)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незадоволений, тому що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........................................................................................................................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 можеш похвалити однокласників?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…………………………………………………………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ea typeface="TimesNewRoman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Від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наступного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заняття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 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чекаю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: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NewRoman"/>
                <a:cs typeface="Times New Roman" pitchFamily="18" charset="0"/>
              </a:rPr>
              <a:t>(нових знань, особистісних вражень, спонукання до роботи над собою, нічого)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" name="[emusic.md]_В.А._Моцарт_-_мелодия_1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684584" y="8367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b214653h.jpg"/>
          <p:cNvPicPr>
            <a:picLocks noChangeAspect="1"/>
          </p:cNvPicPr>
          <p:nvPr/>
        </p:nvPicPr>
        <p:blipFill>
          <a:blip r:embed="rId2" cstate="print">
            <a:lum bright="10000" contrast="30000"/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0" y="260648"/>
            <a:ext cx="3131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Домашнє завдання: </a:t>
            </a:r>
          </a:p>
          <a:p>
            <a:pPr algn="ctr"/>
            <a:r>
              <a:rPr lang="uk-UA" sz="24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§ 21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00B0F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fon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188640"/>
            <a:ext cx="3024336" cy="29523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2132856"/>
            <a:ext cx="85170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dirty="0" smtClean="0">
                <a:ln>
                  <a:solidFill>
                    <a:schemeClr val="tx1"/>
                  </a:solidFill>
                </a:ln>
                <a:solidFill>
                  <a:srgbClr val="D6009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Дякуємо за урок.</a:t>
            </a:r>
          </a:p>
          <a:p>
            <a:pPr algn="ctr"/>
            <a:r>
              <a:rPr lang="uk-UA" sz="4000" b="1" dirty="0" smtClean="0">
                <a:ln>
                  <a:solidFill>
                    <a:schemeClr val="tx1"/>
                  </a:solidFill>
                </a:ln>
                <a:solidFill>
                  <a:srgbClr val="D6009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Бажаємо всім здоров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D6009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’</a:t>
            </a:r>
            <a:r>
              <a:rPr lang="uk-UA" sz="4000" b="1" dirty="0" smtClean="0">
                <a:ln>
                  <a:solidFill>
                    <a:schemeClr val="tx1"/>
                  </a:solidFill>
                </a:ln>
                <a:solidFill>
                  <a:srgbClr val="D6009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я, натхнення, успіхів!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rgbClr val="D6009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9144000" cy="6866343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73687"/>
                <a:gridCol w="3666331"/>
                <a:gridCol w="4192422"/>
                <a:gridCol w="611560"/>
              </a:tblGrid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i="1" dirty="0"/>
                        <a:t>№</a:t>
                      </a:r>
                      <a:endParaRPr lang="ru-RU" sz="1600" b="1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i="1" dirty="0"/>
                        <a:t>Питання</a:t>
                      </a:r>
                      <a:endParaRPr lang="ru-RU" sz="1600" b="1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i="1" dirty="0"/>
                        <a:t>Відповідь</a:t>
                      </a:r>
                      <a:endParaRPr lang="ru-RU" sz="1600" b="1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i="1" dirty="0"/>
                        <a:t>Бал</a:t>
                      </a:r>
                      <a:endParaRPr lang="ru-RU" sz="1600" b="1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Математичний вираз закону Гука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У формулі закону Гука k – це…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5566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Математичний вираз для сили тяжіння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У формулі для сили тяжіння g = …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Від чого залежить g?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У формулі закону Гука х – це…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5566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Як позначається сила реакції опори?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Одиниці вимірювання k - …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710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Чому дорівнює сила тяжіння тіла масою 1 кг на Землі?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Одиниці вимірювання g - …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710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Чому дорівнює вага тіла масою 10кг на Землі?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843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Де й у скільки разів вага космонавта буде меншою - на Землі або на Місяці?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6392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200" b="1" dirty="0">
                          <a:solidFill>
                            <a:srgbClr val="00B0F0"/>
                          </a:solidFill>
                        </a:rPr>
                        <a:t>Всього</a:t>
                      </a:r>
                      <a:endParaRPr lang="ru-RU" sz="1200" b="1" i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"/>
          <a:ext cx="9144000" cy="6866343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73687"/>
                <a:gridCol w="3666331"/>
                <a:gridCol w="4192422"/>
                <a:gridCol w="611560"/>
              </a:tblGrid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i="1" dirty="0"/>
                        <a:t>№</a:t>
                      </a:r>
                      <a:endParaRPr lang="ru-RU" sz="1600" b="1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i="1" dirty="0"/>
                        <a:t>Питання</a:t>
                      </a:r>
                      <a:endParaRPr lang="ru-RU" sz="1600" b="1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i="1" dirty="0"/>
                        <a:t>Відповідь</a:t>
                      </a:r>
                      <a:endParaRPr lang="ru-RU" sz="1600" b="1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i="1" dirty="0"/>
                        <a:t>Бал</a:t>
                      </a:r>
                      <a:endParaRPr lang="ru-RU" sz="1600" b="1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Математичний вираз закону Гука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en-US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пр. =  </a:t>
                      </a:r>
                      <a:r>
                        <a:rPr lang="en-US" sz="1800" b="1" i="1" dirty="0" err="1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k∆x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У формулі закону Гука k – це…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Жорсткість</a:t>
                      </a:r>
                      <a:r>
                        <a:rPr lang="uk-UA" sz="1800" b="1" i="1" baseline="0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тіла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5566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Математичний вираз для сили тяжіння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en-US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uk-UA" sz="1800" b="1" i="0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= </a:t>
                      </a:r>
                      <a:r>
                        <a:rPr lang="en-US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У формулі для сили тяжіння g = …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9,8 Н/кг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Від чого залежить g?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Від географічної широти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У формулі закону Гука х – це…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Видовження тіла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5566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Як позначається сила реакції опори?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en-US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Одиниці вимірювання k - …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Н/м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710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Чому дорівнює сила тяжіння тіла масою 1 кг на Землі?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9,8Н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355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Одиниці вимірювання g - …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Н/кг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7103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Чому дорівнює вага тіла масою 10кг на Землі?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98Н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843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600" b="1" dirty="0"/>
                        <a:t>Де й у скільки разів вага космонавта буде меншою - на Землі або на Місяці?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800" b="1" i="1" dirty="0" smtClean="0">
                          <a:solidFill>
                            <a:srgbClr val="D60093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 Місяці  ≈ у 6 разів</a:t>
                      </a:r>
                      <a:endParaRPr lang="uk-UA" sz="1800" b="1" i="1" dirty="0">
                        <a:solidFill>
                          <a:srgbClr val="D60093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</a:tr>
              <a:tr h="6392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r>
                        <a:rPr lang="uk-UA" sz="1200" b="1" dirty="0">
                          <a:solidFill>
                            <a:srgbClr val="00B0F0"/>
                          </a:solidFill>
                        </a:rPr>
                        <a:t>Всього</a:t>
                      </a:r>
                      <a:endParaRPr lang="ru-RU" sz="1200" b="1" i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1633" marR="61633" marT="0" marB="0"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slope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42975" algn="l"/>
                        </a:tabLst>
                      </a:pPr>
                      <a:endParaRPr lang="uk-UA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slop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а 3 из 150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divot"/>
            <a:extrusionClr>
              <a:srgbClr val="000000"/>
            </a:extrusionClr>
          </a:sp3d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971-1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395536" y="188640"/>
            <a:ext cx="3816424" cy="4341183"/>
          </a:xfrm>
          <a:prstGeom prst="roundRect">
            <a:avLst>
              <a:gd name="adj" fmla="val 18670"/>
            </a:avLst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Рисунок 2" descr="ube033.jpg"/>
          <p:cNvPicPr>
            <a:picLocks noChangeAspect="1"/>
          </p:cNvPicPr>
          <p:nvPr/>
        </p:nvPicPr>
        <p:blipFill>
          <a:blip r:embed="rId3" cstate="print">
            <a:lum bright="10000" contrast="10000"/>
          </a:blip>
          <a:stretch>
            <a:fillRect/>
          </a:stretch>
        </p:blipFill>
        <p:spPr>
          <a:xfrm>
            <a:off x="5076056" y="188640"/>
            <a:ext cx="3744416" cy="4405195"/>
          </a:xfrm>
          <a:prstGeom prst="roundRect">
            <a:avLst>
              <a:gd name="adj" fmla="val 16883"/>
            </a:avLst>
          </a:prstGeom>
          <a:ln w="190500" cap="rnd">
            <a:solidFill>
              <a:schemeClr val="accent6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611560" y="4869160"/>
            <a:ext cx="3456384" cy="1784568"/>
          </a:xfrm>
          <a:prstGeom prst="horizontalScroll">
            <a:avLst>
              <a:gd name="adj" fmla="val 23460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2800" b="1" i="1" cap="all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</a:rPr>
              <a:t>Леонардо </a:t>
            </a:r>
          </a:p>
          <a:p>
            <a:pPr algn="ctr"/>
            <a:r>
              <a:rPr lang="uk-UA" sz="2800" b="1" i="1" cap="all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</a:rPr>
              <a:t>да</a:t>
            </a:r>
            <a:r>
              <a:rPr lang="uk-UA" sz="2800" b="1" i="1" cap="all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</a:rPr>
              <a:t> Вінчі</a:t>
            </a:r>
            <a:endParaRPr lang="ru-RU" sz="2800" b="1" i="1" cap="all" dirty="0">
              <a:ln>
                <a:solidFill>
                  <a:srgbClr val="FFFF00"/>
                </a:solidFill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4725144"/>
            <a:ext cx="4186850" cy="1895296"/>
          </a:xfrm>
          <a:prstGeom prst="horizontalScroll">
            <a:avLst>
              <a:gd name="adj" fmla="val 25000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800" b="1" i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Шарль</a:t>
            </a:r>
            <a:r>
              <a:rPr lang="uk-UA" sz="2800" b="1" i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Огюстен </a:t>
            </a:r>
          </a:p>
          <a:p>
            <a:pPr algn="ctr"/>
            <a:r>
              <a:rPr lang="uk-UA" sz="2800" b="1" i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Кулон</a:t>
            </a:r>
            <a:endParaRPr lang="ru-RU" sz="2800" b="1" i="1" cap="all" dirty="0">
              <a:ln w="9000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68760"/>
            <a:ext cx="696216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dirty="0" smtClean="0">
                <a:ln w="11430"/>
                <a:solidFill>
                  <a:srgbClr val="0070C0"/>
                </a:solidFill>
                <a:latin typeface="Comic Sans MS" pitchFamily="66" charset="0"/>
              </a:rPr>
              <a:t>Сила </a:t>
            </a:r>
            <a:r>
              <a:rPr lang="uk-UA" sz="4000" b="1" dirty="0" err="1" smtClean="0">
                <a:ln w="11430"/>
                <a:solidFill>
                  <a:srgbClr val="0070C0"/>
                </a:solidFill>
                <a:latin typeface="Comic Sans MS" pitchFamily="66" charset="0"/>
              </a:rPr>
              <a:t>тертя-</a:t>
            </a:r>
            <a:r>
              <a:rPr lang="uk-UA" sz="4000" b="1" dirty="0" smtClean="0">
                <a:ln w="11430"/>
                <a:solidFill>
                  <a:srgbClr val="0070C0"/>
                </a:solidFill>
                <a:latin typeface="Comic Sans MS" pitchFamily="66" charset="0"/>
              </a:rPr>
              <a:t>   </a:t>
            </a:r>
            <a:r>
              <a:rPr lang="en-US" sz="4000" b="1" dirty="0" smtClean="0">
                <a:ln w="11430"/>
                <a:solidFill>
                  <a:srgbClr val="0070C0"/>
                </a:solidFill>
                <a:latin typeface="Comic Sans MS" pitchFamily="66" charset="0"/>
              </a:rPr>
              <a:t>F</a:t>
            </a:r>
            <a:r>
              <a:rPr lang="uk-UA" sz="4000" b="1" dirty="0" smtClean="0">
                <a:ln w="11430"/>
                <a:solidFill>
                  <a:srgbClr val="0070C0"/>
                </a:solidFill>
                <a:latin typeface="Comic Sans MS" pitchFamily="66" charset="0"/>
              </a:rPr>
              <a:t>тер.  [ Н ]</a:t>
            </a:r>
            <a:endParaRPr lang="ru-RU" sz="4000" b="1" dirty="0">
              <a:ln w="11430"/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008" y="2708920"/>
            <a:ext cx="8928992" cy="16927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3200" b="1" dirty="0" smtClean="0">
                <a:ln/>
                <a:solidFill>
                  <a:srgbClr val="C00000"/>
                </a:solidFill>
                <a:latin typeface="Comic Sans MS" pitchFamily="66" charset="0"/>
              </a:rPr>
              <a:t>Причини виникнення сили тертя:</a:t>
            </a:r>
          </a:p>
          <a:p>
            <a:pPr>
              <a:lnSpc>
                <a:spcPct val="150000"/>
              </a:lnSpc>
            </a:pPr>
            <a:r>
              <a:rPr lang="uk-UA" sz="2400" b="1" i="1" dirty="0" smtClean="0">
                <a:ln/>
                <a:solidFill>
                  <a:srgbClr val="C00000"/>
                </a:solidFill>
                <a:latin typeface="Comic Sans MS" pitchFamily="66" charset="0"/>
              </a:rPr>
              <a:t>1.) шорсткість поверхонь;</a:t>
            </a:r>
          </a:p>
          <a:p>
            <a:pPr>
              <a:lnSpc>
                <a:spcPct val="150000"/>
              </a:lnSpc>
            </a:pPr>
            <a:r>
              <a:rPr lang="uk-UA" sz="2400" b="1" i="1" dirty="0" smtClean="0">
                <a:ln/>
                <a:solidFill>
                  <a:srgbClr val="C00000"/>
                </a:solidFill>
                <a:latin typeface="Comic Sans MS" pitchFamily="66" charset="0"/>
              </a:rPr>
              <a:t>2.) взаємне притягання молекул стичних поверхонь.</a:t>
            </a:r>
            <a:endParaRPr lang="ru-RU" sz="2400" b="1" i="1" dirty="0">
              <a:ln/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085184"/>
            <a:ext cx="820449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>
                  <a:solidFill>
                    <a:srgbClr val="008080"/>
                  </a:solidFill>
                </a:ln>
                <a:solidFill>
                  <a:srgbClr val="00CC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Природа сили тертя: </a:t>
            </a:r>
            <a:r>
              <a:rPr lang="uk-UA" sz="3200" b="1" i="1" dirty="0" smtClean="0">
                <a:ln w="11430">
                  <a:solidFill>
                    <a:srgbClr val="008080"/>
                  </a:solidFill>
                </a:ln>
                <a:solidFill>
                  <a:srgbClr val="00CC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електромагнітна</a:t>
            </a:r>
            <a:r>
              <a:rPr lang="uk-UA" sz="3200" b="1" dirty="0" smtClean="0">
                <a:ln w="11430">
                  <a:solidFill>
                    <a:srgbClr val="008080"/>
                  </a:solidFill>
                </a:ln>
                <a:solidFill>
                  <a:srgbClr val="00CC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sz="3200" b="1" dirty="0">
              <a:ln w="11430">
                <a:solidFill>
                  <a:srgbClr val="008080"/>
                </a:solidFill>
              </a:ln>
              <a:solidFill>
                <a:srgbClr val="00CC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708920"/>
            <a:ext cx="5688632" cy="3383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1772816"/>
            <a:ext cx="1368152" cy="9144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067944" y="2204864"/>
            <a:ext cx="2016224" cy="0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3" idx="2"/>
          </p:cNvCxnSpPr>
          <p:nvPr/>
        </p:nvCxnSpPr>
        <p:spPr>
          <a:xfrm flipH="1">
            <a:off x="2195736" y="2687216"/>
            <a:ext cx="1836204" cy="2170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  <a:effec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724128" y="1700808"/>
            <a:ext cx="1107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Comic Sans MS" pitchFamily="66" charset="0"/>
              </a:rPr>
              <a:t>F</a:t>
            </a:r>
            <a:r>
              <a:rPr lang="uk-UA" sz="2800" b="1" dirty="0" err="1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Comic Sans MS" pitchFamily="66" charset="0"/>
              </a:rPr>
              <a:t>зов</a:t>
            </a:r>
            <a:r>
              <a:rPr lang="uk-UA" sz="28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Comic Sans MS" pitchFamily="66" charset="0"/>
              </a:rPr>
              <a:t>.</a:t>
            </a:r>
            <a:endParaRPr lang="ru-RU" sz="2800" b="1" dirty="0">
              <a:ln w="10541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91680" y="2060848"/>
            <a:ext cx="1120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F</a:t>
            </a:r>
            <a:r>
              <a:rPr lang="uk-UA" sz="28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тер.</a:t>
            </a:r>
            <a:endParaRPr lang="ru-RU" sz="2800" b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Прямоугольный треугольник 16"/>
          <p:cNvSpPr/>
          <p:nvPr/>
        </p:nvSpPr>
        <p:spPr>
          <a:xfrm>
            <a:off x="2771800" y="5085184"/>
            <a:ext cx="3650704" cy="1130424"/>
          </a:xfrm>
          <a:prstGeom prst="rt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1085924">
            <a:off x="3950419" y="4775878"/>
            <a:ext cx="914400" cy="77977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>
            <a:stCxn id="18" idx="2"/>
          </p:cNvCxnSpPr>
          <p:nvPr/>
        </p:nvCxnSpPr>
        <p:spPr>
          <a:xfrm flipH="1" flipV="1">
            <a:off x="2987824" y="5157192"/>
            <a:ext cx="1298675" cy="37916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699792" y="4581128"/>
            <a:ext cx="1120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F</a:t>
            </a:r>
            <a:r>
              <a:rPr lang="uk-UA" sz="28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Comic Sans MS" pitchFamily="66" charset="0"/>
              </a:rPr>
              <a:t>тер.</a:t>
            </a:r>
            <a:endParaRPr lang="ru-RU" sz="2800" b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861048"/>
            <a:ext cx="2786063" cy="2808312"/>
          </a:xfrm>
          <a:prstGeom prst="rect">
            <a:avLst/>
          </a:prstGeom>
          <a:ln w="190500" cap="sq">
            <a:solidFill>
              <a:schemeClr val="accent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9" descr="трение качения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861048"/>
            <a:ext cx="2744787" cy="2808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5" descr="Картинка 51 из 37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861048"/>
            <a:ext cx="3000260" cy="2808312"/>
          </a:xfrm>
          <a:prstGeom prst="rect">
            <a:avLst/>
          </a:prstGeom>
          <a:ln w="190500" cap="sq">
            <a:solidFill>
              <a:schemeClr val="accent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47664" y="1052736"/>
            <a:ext cx="5832648" cy="83099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2">
                <a:shade val="9000"/>
                <a:satMod val="105000"/>
                <a:alpha val="48000"/>
              </a:schemeClr>
            </a:outerShdw>
          </a:effectLst>
          <a:scene3d>
            <a:camera prst="orthographicFront"/>
            <a:lightRig rig="flat" dir="t">
              <a:rot lat="0" lon="0" rev="18900000"/>
            </a:lightRig>
          </a:scene3d>
          <a:sp3d>
            <a:bevelT w="101600" prst="ribl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</a:rPr>
              <a:t>Види тертя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988840"/>
            <a:ext cx="2088232" cy="1650206"/>
          </a:xfrm>
          <a:prstGeom prst="downArrowCallou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2">
                <a:shade val="9000"/>
                <a:satMod val="105000"/>
                <a:alpha val="48000"/>
              </a:schemeClr>
            </a:out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i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Тертя </a:t>
            </a:r>
          </a:p>
          <a:p>
            <a:pPr algn="ctr"/>
            <a:r>
              <a:rPr lang="uk-UA" sz="3200" b="1" i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спокою</a:t>
            </a:r>
            <a:endParaRPr lang="ru-RU" sz="3200" b="1" i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1988840"/>
            <a:ext cx="2520280" cy="1650206"/>
          </a:xfrm>
          <a:prstGeom prst="downArrowCallou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2">
                <a:shade val="9000"/>
                <a:satMod val="105000"/>
                <a:alpha val="48000"/>
              </a:schemeClr>
            </a:out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 w="101600" prst="ribl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i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Тертя ковзання</a:t>
            </a:r>
            <a:endParaRPr lang="ru-RU" sz="3200" b="1" i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9561" y="1988840"/>
            <a:ext cx="2684927" cy="1650206"/>
          </a:xfrm>
          <a:prstGeom prst="downArrowCallou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7150" dist="38100" dir="5400000" algn="ctr" rotWithShape="0">
              <a:schemeClr val="accent2">
                <a:shade val="9000"/>
                <a:satMod val="105000"/>
                <a:alpha val="48000"/>
              </a:schemeClr>
            </a:out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 w="101600" prst="ribl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i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Тертя </a:t>
            </a:r>
          </a:p>
          <a:p>
            <a:pPr algn="ctr"/>
            <a:r>
              <a:rPr lang="uk-UA" sz="3200" b="1" i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кочення</a:t>
            </a:r>
            <a:endParaRPr lang="ru-RU" sz="3200" b="1" i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1162998"/>
            <a:ext cx="8892480" cy="5366921"/>
          </a:xfrm>
          <a:prstGeom prst="verticalScroll">
            <a:avLst>
              <a:gd name="adj" fmla="val 6465"/>
            </a:avLst>
          </a:prstGeom>
          <a:gradFill flip="none" rotWithShape="1">
            <a:gsLst>
              <a:gs pos="0">
                <a:srgbClr val="CCCC00">
                  <a:shade val="30000"/>
                  <a:satMod val="115000"/>
                </a:srgbClr>
              </a:gs>
              <a:gs pos="50000">
                <a:srgbClr val="CCCC00">
                  <a:shade val="67500"/>
                  <a:satMod val="115000"/>
                </a:srgbClr>
              </a:gs>
              <a:gs pos="100000">
                <a:srgbClr val="CCCC0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1"/>
            </a:solidFill>
            <a:headEnd/>
            <a:tailEnd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dirty="0" smtClean="0">
                <a:solidFill>
                  <a:schemeClr val="tx1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ила тертя визначається за формулою: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kumimoji="0" lang="uk-UA" sz="4400" b="1" i="1" u="none" strike="noStrike" cap="none" normalizeH="0" baseline="-3000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</a:t>
            </a: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μN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Якщо поверхня горизонтальна, то сила тиску на неї дорівнює вазі тіла: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 = Р = mg  </a:t>
            </a:r>
            <a:r>
              <a:rPr kumimoji="0" lang="uk-UA" sz="36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 3" pitchFamily="18" charset="2"/>
              </a:rPr>
              <a:t></a:t>
            </a:r>
            <a:r>
              <a:rPr kumimoji="0" lang="uk-UA" sz="36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k-UA" sz="3600" b="1" i="1" u="none" strike="noStrike" cap="none" normalizeH="0" baseline="0" dirty="0" err="1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 3" pitchFamily="18" charset="2"/>
              </a:rPr>
              <a:t>Fтер</a:t>
            </a:r>
            <a:r>
              <a:rPr lang="uk-UA" sz="3600" b="1" i="1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sym typeface="Wingdings 3" pitchFamily="18" charset="2"/>
              </a:rPr>
              <a:t>. </a:t>
            </a:r>
            <a:r>
              <a:rPr kumimoji="0" lang="uk-UA" sz="36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 3" pitchFamily="18" charset="2"/>
              </a:rPr>
              <a:t>= </a:t>
            </a:r>
            <a:r>
              <a:rPr kumimoji="0" lang="uk-UA" sz="3600" b="1" i="1" u="none" strike="noStrike" cap="none" normalizeH="0" baseline="0" dirty="0" err="1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 3" pitchFamily="18" charset="2"/>
              </a:rPr>
              <a:t>μmg</a:t>
            </a:r>
            <a:endParaRPr kumimoji="0" lang="uk-UA" sz="3600" b="1" i="1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rgbClr val="00B0F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Wingdings 3" pitchFamily="18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i="1" u="none" strike="noStrike" cap="none" normalizeH="0" baseline="0" dirty="0" smtClean="0">
              <a:ln>
                <a:noFill/>
              </a:ln>
              <a:solidFill>
                <a:srgbClr val="00CC99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  <a:sym typeface="Wingdings 3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 3" pitchFamily="18" charset="2"/>
              </a:rPr>
              <a:t> </a:t>
            </a:r>
            <a:r>
              <a:rPr kumimoji="0" lang="uk-UA" sz="40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 3" pitchFamily="18" charset="2"/>
              </a:rPr>
              <a:t> μ </a:t>
            </a:r>
            <a:r>
              <a:rPr kumimoji="0" lang="uk-UA" sz="3600" b="1" i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 3" pitchFamily="18" charset="2"/>
              </a:rPr>
              <a:t>–</a:t>
            </a:r>
            <a:r>
              <a:rPr kumimoji="0" lang="uk-UA" sz="3600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Wingdings 3" pitchFamily="18" charset="2"/>
              </a:rPr>
              <a:t> </a:t>
            </a: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  <a:sym typeface="Wingdings 3" pitchFamily="18" charset="2"/>
              </a:rPr>
              <a:t>коефіцієнт тертя ковзання </a:t>
            </a:r>
            <a:endParaRPr kumimoji="0" lang="uk-UA" sz="3200" i="1" u="none" strike="noStrike" cap="none" normalizeH="0" baseline="0" dirty="0" smtClean="0">
              <a:ln>
                <a:noFill/>
              </a:ln>
              <a:solidFill>
                <a:srgbClr val="00CC99"/>
              </a:solidFill>
              <a:effectLst/>
              <a:latin typeface="Comic Sans MS" pitchFamily="66" charset="0"/>
              <a:ea typeface="Calibri" pitchFamily="34" charset="0"/>
              <a:cs typeface="Times New Roman" pitchFamily="18" charset="0"/>
              <a:sym typeface="Wingdings 3" pitchFamily="18" charset="2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511</TotalTime>
  <Words>709</Words>
  <Application>Microsoft Office PowerPoint</Application>
  <PresentationFormat>Экран (4:3)</PresentationFormat>
  <Paragraphs>130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Loner-XP</cp:lastModifiedBy>
  <cp:revision>49</cp:revision>
  <dcterms:modified xsi:type="dcterms:W3CDTF">2011-11-29T22:20:53Z</dcterms:modified>
</cp:coreProperties>
</file>